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67" r:id="rId2"/>
    <p:sldId id="268" r:id="rId3"/>
    <p:sldId id="269" r:id="rId4"/>
    <p:sldId id="270" r:id="rId5"/>
    <p:sldId id="272" r:id="rId6"/>
    <p:sldId id="274" r:id="rId7"/>
    <p:sldId id="275" r:id="rId8"/>
    <p:sldId id="276" r:id="rId9"/>
    <p:sldId id="281" r:id="rId10"/>
    <p:sldId id="282" r:id="rId11"/>
    <p:sldId id="283" r:id="rId12"/>
    <p:sldId id="278" r:id="rId13"/>
    <p:sldId id="279" r:id="rId14"/>
    <p:sldId id="280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8E1F5-26C3-F840-A088-5C97F64AB7EA}" type="datetimeFigureOut">
              <a:rPr lang="es-MX" smtClean="0"/>
              <a:t>19/05/22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50ECD-45E9-9145-8FA5-A578B06C4C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7944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F0E00-9716-35A0-6FED-7FD4D3C94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20E61C-127C-1A2B-45A7-53F90BF25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D99E70-C4A5-7096-9365-C73D3E11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6DF8-C5E5-8844-AB15-16B2034E64A1}" type="datetime1">
              <a:rPr lang="es-MX" smtClean="0"/>
              <a:t>19/05/22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2DC87E-8EA6-9C03-7B2B-E20E8270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D1491F-A177-C3DA-843F-C3F4C08E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578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9DEDB-B243-63F9-6DA7-9238F17A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601618-758C-9F09-0D5F-9F20F3D12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082FD0-6650-DD8A-4ABF-F3CFA747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87E7-5083-684C-8EC9-1C05C3E623EA}" type="datetime1">
              <a:rPr lang="es-MX" smtClean="0"/>
              <a:t>19/05/22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988D13-7EB3-5E3A-7F8E-5006FC5E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81957A-68F9-A186-855F-A7FC9077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8586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67BA13-1A20-C3FD-C2F4-14E7E0C30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625570-D12D-47EB-0456-B3829A123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495C8-8D2B-A90A-851F-8F517FC5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3539-F47A-6442-892D-F885EB35F9DF}" type="datetime1">
              <a:rPr lang="es-MX" smtClean="0"/>
              <a:t>19/05/22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3675A8-2273-F752-E3A5-138978FB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A015D5-A142-9C9F-F21D-B0BCBDEC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464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AB7AA-EE9D-D596-7CB2-72CB4516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45A707-D034-A708-15E1-08AF3D765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E25D68-8ACA-CF69-CCFE-A9A55CD9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75C4-0402-394C-8E4A-5D814D55B7C8}" type="datetime1">
              <a:rPr lang="es-MX" smtClean="0"/>
              <a:t>19/05/22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E068FE-F32F-F55C-F090-4D34519E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0F8EC4-03B4-4165-5F43-951F49ADB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345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0CB8F-30BD-49D4-F1F3-B87B4469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2EAA21-977E-D829-086F-3FE0D42D1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88C64E-319B-7A29-F75E-AC9250DF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5334-F75F-FA40-A46A-DAB614502963}" type="datetime1">
              <a:rPr lang="es-MX" smtClean="0"/>
              <a:t>19/05/22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BC120B-E4CF-409C-65EA-0B22C23D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E4F2CD-0BB9-EBBC-296C-E5393880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639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AF2AC-E079-D1CB-7A0B-6B0DBD54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DF03F3-3039-4BC6-BDCA-9FFFF84C3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5AB0D9-6D10-D3A7-09AC-DCC60CC2E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E3DF0A-33E5-E24A-D896-5A75CBC8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BBB2-115C-A345-BCB0-5A84DBCDA7C8}" type="datetime1">
              <a:rPr lang="es-MX" smtClean="0"/>
              <a:t>19/05/22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E2081A-82E0-46BF-625D-A3146A36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EB0D9F-62FC-9DDA-B5EE-EC53B859E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631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FB3B-A600-CD71-BC5A-6FB5CE71F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B4C676-E226-C8AF-D192-3D0B7EF71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2CB56A-BDD6-3BBB-D288-1AE854913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1DAA215-404A-85A8-B270-BCD7B5593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7EAD93-FE39-3E8F-B9F2-9BE85FE19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F32AB6F-3D23-D821-F3C5-90FCC606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6B6C-75C1-B544-BE32-40C77DE81CE3}" type="datetime1">
              <a:rPr lang="es-MX" smtClean="0"/>
              <a:t>19/05/22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01D38B-0628-6578-96FB-4BC21E631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57E0927-8E26-6D5B-A032-1911447C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408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ABBD2-B27E-4702-C938-2738C0D53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FA1F6A-592F-E720-3706-6626054A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FED6-DB44-FC49-B89C-3A99F860B5EE}" type="datetime1">
              <a:rPr lang="es-MX" smtClean="0"/>
              <a:t>19/05/22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407B0-3A20-62E7-F81B-631D6B0F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4CE6A89-C4F2-2C7C-7CE5-BFDDC7E9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480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AEBADC-2874-18DE-40C3-360ABA80D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723-E3FF-2D44-9783-7B0FEF947191}" type="datetime1">
              <a:rPr lang="es-MX" smtClean="0"/>
              <a:t>19/05/22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06839F5-2282-49F0-F18A-DE2BF284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AEE27B-6CA0-B794-AA79-EF28A586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6253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003CB-3F34-B1C5-F046-83B68E8F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3C72DA-3ADE-0553-8929-C1395B95D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ADFB8F-56E1-1F70-9FF7-9DC53B5BE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CAE58D-6BEC-0327-67EC-96CACB4C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4E21-5847-4143-B133-C520F2686AFF}" type="datetime1">
              <a:rPr lang="es-MX" smtClean="0"/>
              <a:t>19/05/22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1FCACD-B169-58AB-7201-440BDEC5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145A46-8AC8-354B-4BD7-11E3346A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507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6C7D6-FFD2-89F2-F7D0-DD49E668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BB75D52-39A9-61CA-1582-C14DA6CBC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8898B1-10E2-66BF-95A2-D53A5E600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B9A688-21F9-97EA-4568-DB3D929C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0368-12D7-5D47-905C-02D0B34724B7}" type="datetime1">
              <a:rPr lang="es-MX" smtClean="0"/>
              <a:t>19/05/22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9F40AD-82E1-B92D-D51B-B45B8B60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5933C0-DA99-3476-D76E-C889A828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37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F8C8E76-C690-3E2F-9E16-9B8F63C2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78B3E4-DFDC-FF1D-1835-2ECE247E8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2D881-FA01-93CD-5AC7-038872B0B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74E68-4682-224B-8A92-47C1EDEE3E19}" type="datetime1">
              <a:rPr lang="es-MX" smtClean="0"/>
              <a:t>19/05/22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51E23-B910-E980-2E80-BCB169060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MX"/>
              <a:t>UNAM. AC. PROYECTO FINAL.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C68892-A7A8-FA0A-1E2F-241D728BF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7D8F9-563A-404D-AAA6-B78D243E16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412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s/photo/8641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B162DF6-37AD-9313-F0D1-00CB28416B88}"/>
              </a:ext>
            </a:extLst>
          </p:cNvPr>
          <p:cNvSpPr/>
          <p:nvPr/>
        </p:nvSpPr>
        <p:spPr>
          <a:xfrm>
            <a:off x="-10493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F47B45-BF38-D4D0-D7E2-826ED0B46CD9}"/>
              </a:ext>
            </a:extLst>
          </p:cNvPr>
          <p:cNvSpPr/>
          <p:nvPr/>
        </p:nvSpPr>
        <p:spPr>
          <a:xfrm>
            <a:off x="-104931" y="-29980"/>
            <a:ext cx="12326911" cy="18393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5D52A1-49DE-1E81-364B-4604BF76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dirty="0"/>
              <a:t>Cellular automaton labyrinths and solution finding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647E5D-D707-3C57-50DB-9DE3C50F1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435"/>
            <a:ext cx="10515600" cy="397252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MX" dirty="0"/>
              <a:t>Universidad Naciona Autónoma de México</a:t>
            </a:r>
          </a:p>
          <a:p>
            <a:pPr marL="0" indent="0" algn="ctr">
              <a:buNone/>
            </a:pPr>
            <a:r>
              <a:rPr lang="es-MX" dirty="0"/>
              <a:t>Maestría en Ciencias e Ingienerias de la Computación</a:t>
            </a:r>
          </a:p>
          <a:p>
            <a:pPr marL="0" indent="0" algn="ctr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dirty="0"/>
              <a:t>Introducción a los Sistemas Complejos con Autómatas Celulares</a:t>
            </a:r>
          </a:p>
          <a:p>
            <a:pPr marL="0" indent="0" algn="ctr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dirty="0"/>
              <a:t>Ariel Cerón González</a:t>
            </a:r>
          </a:p>
          <a:p>
            <a:pPr marL="0" indent="0" algn="ctr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dirty="0"/>
              <a:t>Querétraro, 2022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727F50-2729-2490-5F9F-A136A9F0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2175CA-2295-D61C-73C0-2FB25C6E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1</a:t>
            </a:fld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3535A6B-1AF3-5919-1650-DC4B8B01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3" y="6362599"/>
            <a:ext cx="1430034" cy="5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2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RESULTADOS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10</a:t>
            </a:fld>
            <a:endParaRPr lang="es-MX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E7D9A125-83CF-DEF8-2DBA-E10BA2953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4" r="18430" b="7876"/>
          <a:stretch/>
        </p:blipFill>
        <p:spPr>
          <a:xfrm>
            <a:off x="4140405" y="1012972"/>
            <a:ext cx="3582650" cy="403642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4308101-6D08-5A57-7B6C-3AD083604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5" r="18239" b="7876"/>
          <a:stretch/>
        </p:blipFill>
        <p:spPr>
          <a:xfrm>
            <a:off x="4140405" y="1176436"/>
            <a:ext cx="3582650" cy="40364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D4FB852-A03B-87D4-9B17-C5B713A892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02" r="18172" b="7877"/>
          <a:stretch/>
        </p:blipFill>
        <p:spPr>
          <a:xfrm>
            <a:off x="4244714" y="1410790"/>
            <a:ext cx="3582650" cy="4036421"/>
          </a:xfrm>
          <a:prstGeom prst="rect">
            <a:avLst/>
          </a:prstGeom>
        </p:spPr>
      </p:pic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526AE54B-BC5B-B2EE-8B7A-D3DA29059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9080" t="1" r="17103" b="5021"/>
          <a:stretch/>
        </p:blipFill>
        <p:spPr>
          <a:xfrm>
            <a:off x="4244714" y="1362587"/>
            <a:ext cx="3702572" cy="4132825"/>
          </a:xfrm>
        </p:spPr>
      </p:pic>
    </p:spTree>
    <p:extLst>
      <p:ext uri="{BB962C8B-B14F-4D97-AF65-F5344CB8AC3E}">
        <p14:creationId xmlns:p14="http://schemas.microsoft.com/office/powerpoint/2010/main" val="290660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RESULTADOS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11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FAC5C719-2EDD-E84B-D8B4-7EB65C9E9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823" t="3445" r="17101" b="7946"/>
          <a:stretch/>
        </p:blipFill>
        <p:spPr>
          <a:xfrm>
            <a:off x="1169914" y="1290497"/>
            <a:ext cx="4323414" cy="4484034"/>
          </a:xfr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1F76C12-534F-0F69-42B0-C99D99700B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59" t="3464" r="18192" b="7366"/>
          <a:stretch/>
        </p:blipFill>
        <p:spPr>
          <a:xfrm>
            <a:off x="6421979" y="1257659"/>
            <a:ext cx="4218311" cy="457607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A7D60CD-FC19-FA6E-51FF-57FBAC59365A}"/>
              </a:ext>
            </a:extLst>
          </p:cNvPr>
          <p:cNvSpPr txBox="1"/>
          <p:nvPr/>
        </p:nvSpPr>
        <p:spPr>
          <a:xfrm>
            <a:off x="6580909" y="1690688"/>
            <a:ext cx="3934691" cy="3934257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9433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DISCUSIÓN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DE08239-1FFC-9E01-5389-0245B687D3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20668"/>
                <a:ext cx="10515600" cy="43866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MX" dirty="0"/>
                  <a:t>Se agrego un vector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s-MX" dirty="0"/>
                  <a:t> que determina la densidad de cada estado en la malla generada.</a:t>
                </a:r>
              </a:p>
              <a:p>
                <a:r>
                  <a:rPr lang="es-MX" dirty="0"/>
                  <a:t>Se aplico una frontera de moore no cerrada.</a:t>
                </a:r>
              </a:p>
              <a:p>
                <a:r>
                  <a:rPr lang="es-MX" dirty="0"/>
                  <a:t>Se hicieron pruebas en diferentes tamaños.</a:t>
                </a:r>
              </a:p>
              <a:p>
                <a:r>
                  <a:rPr lang="es-MX" dirty="0"/>
                  <a:t>Se muestran dos laberintos diferentes, aleterando la regla de mutación final.</a:t>
                </a:r>
              </a:p>
              <a:p>
                <a:endParaRPr lang="es-MX" dirty="0"/>
              </a:p>
              <a:p>
                <a:r>
                  <a:rPr lang="es-MX" dirty="0"/>
                  <a:t>Faltan dos algoritmos para replicar el artículo completo.</a:t>
                </a:r>
              </a:p>
              <a:p>
                <a:r>
                  <a:rPr lang="es-MX" dirty="0"/>
                  <a:t>Falta aplicar un algoritmo para “mejorar” los caminos.</a:t>
                </a:r>
              </a:p>
              <a:p>
                <a:r>
                  <a:rPr lang="es-MX" dirty="0"/>
                  <a:t>Los resultados son diferentes a los mostrados por el autor.</a:t>
                </a:r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DE08239-1FFC-9E01-5389-0245B687D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20668"/>
                <a:ext cx="10515600" cy="4386654"/>
              </a:xfrm>
              <a:blipFill>
                <a:blip r:embed="rId2"/>
                <a:stretch>
                  <a:fillRect l="-965" t="-260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12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08239-1FFC-9E01-5389-0245B687D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logró obtener patrones aprovechables para la generación de laberintos.</a:t>
            </a:r>
          </a:p>
          <a:p>
            <a:r>
              <a:rPr lang="es-MX" dirty="0"/>
              <a:t>Se observan áreas transitables y caminos largos, sin embargo muchos espacios se cierran y no permiten seguir avanzando.</a:t>
            </a:r>
          </a:p>
          <a:p>
            <a:r>
              <a:rPr lang="es-MX" dirty="0"/>
              <a:t>El algoritmo tarda un poco en procesar la información, por lo que se pone en duda su aplicación directa en dispositivos con poco poder computacional.</a:t>
            </a:r>
          </a:p>
          <a:p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13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54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08239-1FFC-9E01-5389-0245B687D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[1] Alvarez Martinez, O. (2016). “Ecología, dinámica de las poblaciones,</a:t>
            </a:r>
            <a:br>
              <a:rPr lang="es-MX" dirty="0"/>
            </a:br>
            <a:r>
              <a:rPr lang="es-MX" dirty="0"/>
              <a:t>e interacciones en el ecosistema”. Publicaciones Didácticas, 72:168–</a:t>
            </a:r>
            <a:br>
              <a:rPr lang="es-MX" dirty="0"/>
            </a:br>
            <a:r>
              <a:rPr lang="es-MX" dirty="0"/>
              <a:t>172.</a:t>
            </a:r>
          </a:p>
          <a:p>
            <a:pPr marL="0" indent="0">
              <a:buNone/>
            </a:pPr>
            <a:br>
              <a:rPr lang="es-MX" dirty="0"/>
            </a:br>
            <a:r>
              <a:rPr lang="es-MX" dirty="0"/>
              <a:t>[2] Packard, N. H. y Wolfram, S. (1985). “Two-dimensional cellular au-</a:t>
            </a:r>
            <a:br>
              <a:rPr lang="es-MX" dirty="0"/>
            </a:br>
            <a:r>
              <a:rPr lang="es-MX" dirty="0"/>
              <a:t>tomata”. Journal of Statistical physics, 38(5):901–946.</a:t>
            </a:r>
            <a:br>
              <a:rPr lang="es-MX" dirty="0"/>
            </a:br>
            <a:r>
              <a:rPr lang="es-MX" dirty="0"/>
              <a:t>4</a:t>
            </a:r>
          </a:p>
          <a:p>
            <a:pPr marL="0" indent="0">
              <a:buNone/>
            </a:pPr>
            <a:r>
              <a:rPr lang="es-MX" dirty="0"/>
              <a:t>[3] Adamatzky, A. (1997). Cellular automaton labyrinths and solution finding. </a:t>
            </a:r>
            <a:r>
              <a:rPr lang="es-MX" i="1" dirty="0"/>
              <a:t>Computers &amp; Graphics</a:t>
            </a:r>
            <a:r>
              <a:rPr lang="es-MX" dirty="0"/>
              <a:t>, </a:t>
            </a:r>
            <a:r>
              <a:rPr lang="es-MX" i="1" dirty="0"/>
              <a:t>21</a:t>
            </a:r>
            <a:r>
              <a:rPr lang="es-MX" dirty="0"/>
              <a:t>(4), 519-522.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14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2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INDICE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08239-1FFC-9E01-5389-0245B68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665"/>
            <a:ext cx="10515600" cy="4351338"/>
          </a:xfrm>
        </p:spPr>
        <p:txBody>
          <a:bodyPr numCol="2">
            <a:normAutofit/>
          </a:bodyPr>
          <a:lstStyle/>
          <a:p>
            <a:r>
              <a:rPr lang="es-MX" dirty="0"/>
              <a:t>Motivación</a:t>
            </a:r>
          </a:p>
          <a:p>
            <a:pPr lvl="1"/>
            <a:r>
              <a:rPr lang="es-MX" dirty="0"/>
              <a:t>Dinámica de poblaciones</a:t>
            </a:r>
          </a:p>
          <a:p>
            <a:r>
              <a:rPr lang="es-MX" dirty="0"/>
              <a:t>Definición del problema</a:t>
            </a:r>
          </a:p>
          <a:p>
            <a:pPr lvl="1"/>
            <a:r>
              <a:rPr lang="es-MX" dirty="0"/>
              <a:t>Vecindad</a:t>
            </a:r>
          </a:p>
          <a:p>
            <a:pPr lvl="1"/>
            <a:r>
              <a:rPr lang="es-MX" dirty="0"/>
              <a:t>Reglas</a:t>
            </a:r>
          </a:p>
          <a:p>
            <a:pPr lvl="1"/>
            <a:r>
              <a:rPr lang="es-MX" dirty="0"/>
              <a:t>Algoritmo</a:t>
            </a:r>
          </a:p>
          <a:p>
            <a:r>
              <a:rPr lang="es-MX" dirty="0"/>
              <a:t>Resultados</a:t>
            </a:r>
          </a:p>
          <a:p>
            <a:r>
              <a:rPr lang="es-MX" dirty="0"/>
              <a:t>Discusión </a:t>
            </a:r>
          </a:p>
          <a:p>
            <a:r>
              <a:rPr lang="es-MX" dirty="0"/>
              <a:t>Conclusiones</a:t>
            </a:r>
          </a:p>
          <a:p>
            <a:r>
              <a:rPr lang="es-MX" dirty="0"/>
              <a:t>Referencias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2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5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MOTIVACIÓN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08239-1FFC-9E01-5389-0245B68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032"/>
            <a:ext cx="5757472" cy="4351338"/>
          </a:xfrm>
        </p:spPr>
        <p:txBody>
          <a:bodyPr/>
          <a:lstStyle/>
          <a:p>
            <a:pPr algn="just"/>
            <a:r>
              <a:rPr lang="es-MX" dirty="0"/>
              <a:t>La aplicación de los autómatas celulares puede ser diverso. </a:t>
            </a:r>
          </a:p>
          <a:p>
            <a:pPr algn="just"/>
            <a:r>
              <a:rPr lang="es-MX" dirty="0"/>
              <a:t>Los resultados de algunas aplicaciones muestran estrucuturas interesantes, que pueden ser aprovechadas.</a:t>
            </a:r>
          </a:p>
          <a:p>
            <a:r>
              <a:rPr lang="es-MX" dirty="0"/>
              <a:t>El trabajo </a:t>
            </a:r>
            <a:r>
              <a:rPr lang="es-MX"/>
              <a:t>se basa </a:t>
            </a:r>
            <a:r>
              <a:rPr lang="es-MX" dirty="0"/>
              <a:t>en el artículo de Adamatzky [3] el cual aprovecha estrucutras para generar laberintos.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3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  <p:pic>
        <p:nvPicPr>
          <p:cNvPr id="11" name="Imagen 10" descr="Generación de laberintos con AC">
            <a:extLst>
              <a:ext uri="{FF2B5EF4-FFF2-40B4-BE49-F238E27FC236}">
                <a16:creationId xmlns:a16="http://schemas.microsoft.com/office/drawing/2014/main" id="{700E566F-B535-C598-9576-575A040CFD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r="21714"/>
          <a:stretch/>
        </p:blipFill>
        <p:spPr>
          <a:xfrm>
            <a:off x="6820526" y="1041610"/>
            <a:ext cx="5025011" cy="4442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9936B16-351B-EF61-48B6-A27AF360B61E}"/>
              </a:ext>
            </a:extLst>
          </p:cNvPr>
          <p:cNvSpPr txBox="1"/>
          <p:nvPr/>
        </p:nvSpPr>
        <p:spPr>
          <a:xfrm>
            <a:off x="7375162" y="5447058"/>
            <a:ext cx="397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Automatas celulares. Creación propia.</a:t>
            </a:r>
          </a:p>
        </p:txBody>
      </p:sp>
    </p:spTree>
    <p:extLst>
      <p:ext uri="{BB962C8B-B14F-4D97-AF65-F5344CB8AC3E}">
        <p14:creationId xmlns:p14="http://schemas.microsoft.com/office/powerpoint/2010/main" val="1979382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DINÁMICA DE POBLACIONES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08239-1FFC-9E01-5389-0245B68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41537"/>
            <a:ext cx="5712502" cy="4351338"/>
          </a:xfrm>
        </p:spPr>
        <p:txBody>
          <a:bodyPr/>
          <a:lstStyle/>
          <a:p>
            <a:pPr algn="just"/>
            <a:r>
              <a:rPr lang="es-MX" dirty="0"/>
              <a:t>Estudia cómo varía el número de sus componentes a lo largo del tiempo y los factores que influyen en dicho número Alvarez Martinez (2016).</a:t>
            </a:r>
          </a:p>
          <a:p>
            <a:r>
              <a:rPr lang="es-MX" dirty="0"/>
              <a:t>Se pueden establecer reglas en algunos de sus comportamientos como en la depredación.</a:t>
            </a:r>
            <a:br>
              <a:rPr lang="es-MX" dirty="0"/>
            </a:br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pPr/>
              <a:t>4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C01F05-537B-1CFF-39AC-CCB58D9B7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8180" y="2023672"/>
            <a:ext cx="4593861" cy="306257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3C513E-0E99-B7FC-946F-D63D3DA360D3}"/>
              </a:ext>
            </a:extLst>
          </p:cNvPr>
          <p:cNvSpPr txBox="1"/>
          <p:nvPr/>
        </p:nvSpPr>
        <p:spPr>
          <a:xfrm>
            <a:off x="838200" y="5116226"/>
            <a:ext cx="478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Dinámica presa-depredador. Tomada de internet.</a:t>
            </a:r>
          </a:p>
        </p:txBody>
      </p:sp>
    </p:spTree>
    <p:extLst>
      <p:ext uri="{BB962C8B-B14F-4D97-AF65-F5344CB8AC3E}">
        <p14:creationId xmlns:p14="http://schemas.microsoft.com/office/powerpoint/2010/main" val="3552317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DEFINICIÓN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08239-1FFC-9E01-5389-0245B68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21" y="1844480"/>
            <a:ext cx="5442679" cy="4351338"/>
          </a:xfrm>
        </p:spPr>
        <p:txBody>
          <a:bodyPr/>
          <a:lstStyle/>
          <a:p>
            <a:pPr algn="just"/>
            <a:r>
              <a:rPr lang="es-MX" dirty="0"/>
              <a:t>La aplicación de AC a sistemas no lineales distribuidos, como modelos de reacción difusión o la interacción de poblaciones, dan como resultado estrucuturas dendriticas que pueden ser aprovechadas para generar laberintos.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5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5D8331-B202-430A-4EA8-22DB99210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17" t="5748" r="15939" b="6638"/>
          <a:stretch/>
        </p:blipFill>
        <p:spPr>
          <a:xfrm>
            <a:off x="6247493" y="2016162"/>
            <a:ext cx="2488367" cy="25333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48CB02-7B5F-D0C3-75BE-415430E3F1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736" t="5531" r="16719" b="6855"/>
          <a:stretch/>
        </p:blipFill>
        <p:spPr>
          <a:xfrm>
            <a:off x="9365447" y="2016162"/>
            <a:ext cx="2488367" cy="2533339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7EB074E-61C0-E03C-4EF3-057AB81E9D3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8735860" y="3282832"/>
            <a:ext cx="629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7E8C18B-AD73-056C-0480-61D3A217F6ED}"/>
              </a:ext>
            </a:extLst>
          </p:cNvPr>
          <p:cNvSpPr txBox="1"/>
          <p:nvPr/>
        </p:nvSpPr>
        <p:spPr>
          <a:xfrm>
            <a:off x="6925890" y="4694411"/>
            <a:ext cx="44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Transformación a una estructura de laberinto</a:t>
            </a:r>
          </a:p>
        </p:txBody>
      </p:sp>
    </p:spTree>
    <p:extLst>
      <p:ext uri="{BB962C8B-B14F-4D97-AF65-F5344CB8AC3E}">
        <p14:creationId xmlns:p14="http://schemas.microsoft.com/office/powerpoint/2010/main" val="89903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VECINDAD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DE08239-1FFC-9E01-5389-0245B687D3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1980" y="1484026"/>
                <a:ext cx="6751820" cy="4692937"/>
              </a:xfrm>
            </p:spPr>
            <p:txBody>
              <a:bodyPr/>
              <a:lstStyle/>
              <a:p>
                <a:r>
                  <a:rPr lang="es-MX" dirty="0"/>
                  <a:t>El autómata tomará una frontera de Moore cerrada.</a:t>
                </a:r>
                <a:br>
                  <a:rPr lang="es-MX" dirty="0"/>
                </a:br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=(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DE08239-1FFC-9E01-5389-0245B687D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1980" y="1484026"/>
                <a:ext cx="6751820" cy="4692937"/>
              </a:xfrm>
              <a:blipFill>
                <a:blip r:embed="rId2"/>
                <a:stretch>
                  <a:fillRect l="-1689" t="-2156" r="-150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6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114F24F5-84EC-1572-E6A5-CC2DF770B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69940"/>
              </p:ext>
            </p:extLst>
          </p:nvPr>
        </p:nvGraphicFramePr>
        <p:xfrm>
          <a:off x="868180" y="2166351"/>
          <a:ext cx="2700000" cy="27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46135743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9421527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8845064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761037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5098975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67467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7000">
                          <a:schemeClr val="accent1">
                            <a:lumMod val="45000"/>
                            <a:lumOff val="55000"/>
                          </a:schemeClr>
                        </a:gs>
                        <a:gs pos="61000">
                          <a:schemeClr val="accent1">
                            <a:lumMod val="60000"/>
                            <a:lumOff val="40000"/>
                          </a:schemeClr>
                        </a:gs>
                        <a:gs pos="96000">
                          <a:schemeClr val="accent1"/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30449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7000">
                          <a:schemeClr val="accent1">
                            <a:lumMod val="45000"/>
                            <a:lumOff val="55000"/>
                          </a:schemeClr>
                        </a:gs>
                        <a:gs pos="61000">
                          <a:schemeClr val="accent1">
                            <a:lumMod val="60000"/>
                            <a:lumOff val="40000"/>
                          </a:schemeClr>
                        </a:gs>
                        <a:gs pos="96000">
                          <a:schemeClr val="accent1"/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9046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37000">
                          <a:schemeClr val="accent1">
                            <a:lumMod val="45000"/>
                            <a:lumOff val="55000"/>
                          </a:schemeClr>
                        </a:gs>
                        <a:gs pos="61000">
                          <a:schemeClr val="accent1">
                            <a:lumMod val="60000"/>
                            <a:lumOff val="40000"/>
                          </a:schemeClr>
                        </a:gs>
                        <a:gs pos="96000">
                          <a:schemeClr val="accent1"/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0576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833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92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REGLAS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8922B2DF-A63B-D22B-A0FE-79C19308A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745" y="1131499"/>
            <a:ext cx="6769975" cy="435133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7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F3E6F14-B402-6F64-BF05-6ED93B3D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517" y="5482837"/>
            <a:ext cx="5310433" cy="3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2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ALGORITMO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AE4E9E97-9A82-4AAF-67C7-5890F4DFA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1273" y="575281"/>
            <a:ext cx="5625280" cy="534684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8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21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D311DD4E-4AC5-34C7-BDD3-516CA3D60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5" t="6289" r="17973" b="9892"/>
          <a:stretch/>
        </p:blipFill>
        <p:spPr>
          <a:xfrm>
            <a:off x="4329573" y="1556328"/>
            <a:ext cx="3650718" cy="367251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5DB7A65-8172-40E9-8428-5F92C5C78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4" t="6345" r="17406" b="9531"/>
          <a:stretch/>
        </p:blipFill>
        <p:spPr>
          <a:xfrm>
            <a:off x="4329573" y="1556328"/>
            <a:ext cx="3650718" cy="368591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098A47A-1953-A164-D79D-CD5929906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41" t="5206" r="17956" b="9006"/>
          <a:stretch/>
        </p:blipFill>
        <p:spPr>
          <a:xfrm>
            <a:off x="4329573" y="1556328"/>
            <a:ext cx="3604657" cy="375880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D195E41-1E9E-D92D-769E-343ADB7DDE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38" t="5905" r="17860" b="8597"/>
          <a:stretch/>
        </p:blipFill>
        <p:spPr>
          <a:xfrm>
            <a:off x="4329573" y="1556328"/>
            <a:ext cx="3604657" cy="374610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4E1001E-4F03-D4A3-E044-0BA201EA42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96" t="6988" r="18002" b="7530"/>
          <a:stretch/>
        </p:blipFill>
        <p:spPr>
          <a:xfrm>
            <a:off x="4329573" y="1556328"/>
            <a:ext cx="3604657" cy="374534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D69963B-4FB3-51A5-B160-08007DC78C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49" t="7001" r="16921" b="7518"/>
          <a:stretch/>
        </p:blipFill>
        <p:spPr>
          <a:xfrm>
            <a:off x="4329573" y="1556328"/>
            <a:ext cx="3734793" cy="374534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88BA376-D274-B85C-1A4B-B7897C4C2D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530" t="5412" r="15337" b="8337"/>
          <a:stretch/>
        </p:blipFill>
        <p:spPr>
          <a:xfrm>
            <a:off x="4329573" y="1556328"/>
            <a:ext cx="3805084" cy="377906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2338B75-FD22-5AE3-3DF7-3E28402153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434" t="5724" r="18257" b="8795"/>
          <a:stretch/>
        </p:blipFill>
        <p:spPr>
          <a:xfrm>
            <a:off x="4329573" y="1556328"/>
            <a:ext cx="3581665" cy="37453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329339-20C8-FD7A-C131-B98FDC5CEC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998" t="4778" r="17224" b="9741"/>
          <a:stretch/>
        </p:blipFill>
        <p:spPr>
          <a:xfrm>
            <a:off x="4329573" y="1556328"/>
            <a:ext cx="3667473" cy="374534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C205A28-03DD-64DF-E381-11BF590F023A}"/>
              </a:ext>
            </a:extLst>
          </p:cNvPr>
          <p:cNvSpPr/>
          <p:nvPr/>
        </p:nvSpPr>
        <p:spPr>
          <a:xfrm>
            <a:off x="-74951" y="6386330"/>
            <a:ext cx="12326911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58A31-7EB4-80E0-AEDC-49CBD1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RESULTADOS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8C0E8-3BFF-9007-0A60-B32D85CD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UNAM. AC. PROYECTO FINAL.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5992DD-19BC-6460-9318-8125EC5E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D8F9-563A-404D-AAA6-B78D243E1676}" type="slidenum">
              <a:rPr lang="es-MX" smtClean="0"/>
              <a:t>9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5B28E5-31B8-F18C-D3B2-48D763D9B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63" y="6321034"/>
            <a:ext cx="1430034" cy="522845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315D2504-7859-8A2E-7E5B-7BC36E85A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2"/>
          <a:srcRect l="21205" t="5569" r="17903" b="8357"/>
          <a:stretch/>
        </p:blipFill>
        <p:spPr>
          <a:xfrm>
            <a:off x="4329573" y="1556328"/>
            <a:ext cx="3532853" cy="3745343"/>
          </a:xfrm>
        </p:spPr>
      </p:pic>
    </p:spTree>
    <p:extLst>
      <p:ext uri="{BB962C8B-B14F-4D97-AF65-F5344CB8AC3E}">
        <p14:creationId xmlns:p14="http://schemas.microsoft.com/office/powerpoint/2010/main" val="13464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4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4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4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4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4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4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4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573</Words>
  <Application>Microsoft Macintosh PowerPoint</Application>
  <PresentationFormat>Panorámica</PresentationFormat>
  <Paragraphs>87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Tema de Office</vt:lpstr>
      <vt:lpstr>Cellular automaton labyrinths and solution finding</vt:lpstr>
      <vt:lpstr>INDICE</vt:lpstr>
      <vt:lpstr>MOTIVACIÓN</vt:lpstr>
      <vt:lpstr>DINÁMICA DE POBLACIONES</vt:lpstr>
      <vt:lpstr>DEFINICIÓN DEL PROBLEMA</vt:lpstr>
      <vt:lpstr>VECINDAD</vt:lpstr>
      <vt:lpstr>REGLAS</vt:lpstr>
      <vt:lpstr>ALGORITMO</vt:lpstr>
      <vt:lpstr>RESULTADOS</vt:lpstr>
      <vt:lpstr>RESULTADOS</vt:lpstr>
      <vt:lpstr>RESULTADOS</vt:lpstr>
      <vt:lpstr>DISCUSIÓN</vt:lpstr>
      <vt:lpstr>CONCLUSIONES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GENERACIÓN DE LABERINTOS USANDO AUTÓMATAS CELULARES</dc:title>
  <dc:creator>ARIEL CERON GONZALEZ</dc:creator>
  <cp:lastModifiedBy>ARIEL CERON GONZALEZ</cp:lastModifiedBy>
  <cp:revision>8</cp:revision>
  <dcterms:created xsi:type="dcterms:W3CDTF">2022-05-08T00:24:51Z</dcterms:created>
  <dcterms:modified xsi:type="dcterms:W3CDTF">2022-05-19T19:40:22Z</dcterms:modified>
</cp:coreProperties>
</file>